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A01"/>
    <a:srgbClr val="56EAFC"/>
    <a:srgbClr val="2AC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32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90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215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42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56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49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10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0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8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22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743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59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75906-A635-4BBC-A10A-552C1F5CE56C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97AF5-A3AD-4DB5-9C17-46EFF336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4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network training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939028" y="2897109"/>
            <a:ext cx="1766296" cy="1427362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CT segmentations (excluding those for registration)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966623" y="1605024"/>
            <a:ext cx="1711105" cy="898603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Place scale points (SP)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>
            <a:stCxn id="3" idx="0"/>
            <a:endCxn id="5" idx="4"/>
          </p:cNvCxnSpPr>
          <p:nvPr/>
        </p:nvCxnSpPr>
        <p:spPr>
          <a:xfrm flipV="1">
            <a:off x="1822176" y="2503627"/>
            <a:ext cx="0" cy="39348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688062" y="4745110"/>
            <a:ext cx="2272420" cy="1157741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Place transverse process points (TRP)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/>
          <p:cNvCxnSpPr>
            <a:stCxn id="3" idx="2"/>
            <a:endCxn id="8" idx="0"/>
          </p:cNvCxnSpPr>
          <p:nvPr/>
        </p:nvCxnSpPr>
        <p:spPr>
          <a:xfrm>
            <a:off x="1822176" y="4324471"/>
            <a:ext cx="2096" cy="42063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3047411" y="3145592"/>
            <a:ext cx="1711105" cy="898603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Combine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/>
          <p:cNvCxnSpPr>
            <a:stCxn id="5" idx="5"/>
            <a:endCxn id="26" idx="1"/>
          </p:cNvCxnSpPr>
          <p:nvPr/>
        </p:nvCxnSpPr>
        <p:spPr>
          <a:xfrm>
            <a:off x="2427142" y="2372030"/>
            <a:ext cx="870855" cy="90515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7"/>
            <a:endCxn id="26" idx="3"/>
          </p:cNvCxnSpPr>
          <p:nvPr/>
        </p:nvCxnSpPr>
        <p:spPr>
          <a:xfrm flipV="1">
            <a:off x="2627694" y="3912598"/>
            <a:ext cx="670303" cy="100205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221787" y="3156960"/>
            <a:ext cx="1711105" cy="898603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Cut into </a:t>
            </a:r>
            <a:r>
              <a:rPr lang="en-US" dirty="0" smtClean="0">
                <a:solidFill>
                  <a:schemeClr val="tx1"/>
                </a:solidFill>
              </a:rPr>
              <a:t>“vertebral triplets”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/>
          <p:cNvCxnSpPr>
            <a:stCxn id="26" idx="6"/>
            <a:endCxn id="31" idx="2"/>
          </p:cNvCxnSpPr>
          <p:nvPr/>
        </p:nvCxnSpPr>
        <p:spPr>
          <a:xfrm>
            <a:off x="4758516" y="3594894"/>
            <a:ext cx="463271" cy="1136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5194191" y="1939994"/>
            <a:ext cx="1766296" cy="726587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75% used for model training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5194191" y="4470793"/>
            <a:ext cx="1766296" cy="726587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25% for model validation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3" name="Straight Arrow Connector 42"/>
          <p:cNvCxnSpPr>
            <a:stCxn id="31" idx="0"/>
            <a:endCxn id="40" idx="2"/>
          </p:cNvCxnSpPr>
          <p:nvPr/>
        </p:nvCxnSpPr>
        <p:spPr>
          <a:xfrm flipH="1" flipV="1">
            <a:off x="6077339" y="2666581"/>
            <a:ext cx="1" cy="49037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1" idx="4"/>
            <a:endCxn id="41" idx="0"/>
          </p:cNvCxnSpPr>
          <p:nvPr/>
        </p:nvCxnSpPr>
        <p:spPr>
          <a:xfrm flipH="1">
            <a:off x="6077339" y="4055563"/>
            <a:ext cx="1" cy="41523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7266891" y="3123252"/>
            <a:ext cx="1969647" cy="966017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Train model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Input: TRP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Targets: SP</a:t>
            </a:r>
          </a:p>
        </p:txBody>
      </p:sp>
      <p:cxnSp>
        <p:nvCxnSpPr>
          <p:cNvPr id="52" name="Straight Arrow Connector 51"/>
          <p:cNvCxnSpPr>
            <a:stCxn id="40" idx="3"/>
            <a:endCxn id="46" idx="1"/>
          </p:cNvCxnSpPr>
          <p:nvPr/>
        </p:nvCxnSpPr>
        <p:spPr>
          <a:xfrm>
            <a:off x="6960487" y="2303288"/>
            <a:ext cx="594852" cy="96143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1" idx="3"/>
            <a:endCxn id="46" idx="3"/>
          </p:cNvCxnSpPr>
          <p:nvPr/>
        </p:nvCxnSpPr>
        <p:spPr>
          <a:xfrm flipV="1">
            <a:off x="6960487" y="3947799"/>
            <a:ext cx="594852" cy="88628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/>
          <p:cNvSpPr/>
          <p:nvPr/>
        </p:nvSpPr>
        <p:spPr>
          <a:xfrm>
            <a:off x="9732476" y="3182619"/>
            <a:ext cx="1738266" cy="824547"/>
          </a:xfrm>
          <a:prstGeom prst="round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Deep learning model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57" name="Straight Arrow Connector 56"/>
          <p:cNvCxnSpPr>
            <a:stCxn id="46" idx="6"/>
            <a:endCxn id="55" idx="1"/>
          </p:cNvCxnSpPr>
          <p:nvPr/>
        </p:nvCxnSpPr>
        <p:spPr>
          <a:xfrm flipV="1">
            <a:off x="9236538" y="3594893"/>
            <a:ext cx="495938" cy="1136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531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Scale point prediction with NN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55104" y="4557291"/>
            <a:ext cx="1738266" cy="824547"/>
          </a:xfrm>
          <a:prstGeom prst="round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Deep learning model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1327074" y="3178054"/>
            <a:ext cx="1766296" cy="1185716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13 patient CT segmentations (for registration)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129092" y="1695154"/>
            <a:ext cx="2155160" cy="1061567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Place TRPs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Arrow Connector 5"/>
          <p:cNvCxnSpPr>
            <a:stCxn id="4" idx="0"/>
            <a:endCxn id="5" idx="4"/>
          </p:cNvCxnSpPr>
          <p:nvPr/>
        </p:nvCxnSpPr>
        <p:spPr>
          <a:xfrm flipH="1" flipV="1">
            <a:off x="2206672" y="2756721"/>
            <a:ext cx="3550" cy="42133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845134" y="1862643"/>
            <a:ext cx="1960728" cy="726587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TRP locations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/>
          <p:cNvCxnSpPr>
            <a:stCxn id="5" idx="6"/>
            <a:endCxn id="7" idx="1"/>
          </p:cNvCxnSpPr>
          <p:nvPr/>
        </p:nvCxnSpPr>
        <p:spPr>
          <a:xfrm flipV="1">
            <a:off x="3284252" y="2225937"/>
            <a:ext cx="560882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3747918" y="4438782"/>
            <a:ext cx="2155160" cy="1061567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Predict SP locations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4" name="Straight Arrow Connector 23"/>
          <p:cNvCxnSpPr>
            <a:stCxn id="3" idx="3"/>
            <a:endCxn id="20" idx="2"/>
          </p:cNvCxnSpPr>
          <p:nvPr/>
        </p:nvCxnSpPr>
        <p:spPr>
          <a:xfrm>
            <a:off x="3093370" y="4969565"/>
            <a:ext cx="654548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" idx="2"/>
            <a:endCxn id="20" idx="0"/>
          </p:cNvCxnSpPr>
          <p:nvPr/>
        </p:nvCxnSpPr>
        <p:spPr>
          <a:xfrm>
            <a:off x="4825498" y="2589230"/>
            <a:ext cx="0" cy="184955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6456086" y="4606273"/>
            <a:ext cx="1960728" cy="726587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Predicted SP locations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0" name="Oval 59"/>
          <p:cNvSpPr/>
          <p:nvPr/>
        </p:nvSpPr>
        <p:spPr>
          <a:xfrm>
            <a:off x="6269528" y="1695154"/>
            <a:ext cx="2155160" cy="1061567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Add anchor points (SPIE work)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1" name="Straight Arrow Connector 60"/>
          <p:cNvCxnSpPr>
            <a:stCxn id="7" idx="3"/>
            <a:endCxn id="60" idx="2"/>
          </p:cNvCxnSpPr>
          <p:nvPr/>
        </p:nvCxnSpPr>
        <p:spPr>
          <a:xfrm>
            <a:off x="5805862" y="2225937"/>
            <a:ext cx="463666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69"/>
          <p:cNvSpPr/>
          <p:nvPr/>
        </p:nvSpPr>
        <p:spPr>
          <a:xfrm>
            <a:off x="6366744" y="3228109"/>
            <a:ext cx="1960728" cy="726587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SPIE work registration points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1" name="Oval 70"/>
          <p:cNvSpPr/>
          <p:nvPr/>
        </p:nvSpPr>
        <p:spPr>
          <a:xfrm>
            <a:off x="9198640" y="4438780"/>
            <a:ext cx="2155160" cy="1061567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Combine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3" name="Straight Arrow Connector 72"/>
          <p:cNvCxnSpPr>
            <a:stCxn id="60" idx="4"/>
            <a:endCxn id="70" idx="0"/>
          </p:cNvCxnSpPr>
          <p:nvPr/>
        </p:nvCxnSpPr>
        <p:spPr>
          <a:xfrm>
            <a:off x="7347108" y="2756721"/>
            <a:ext cx="0" cy="47138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20" idx="6"/>
            <a:endCxn id="27" idx="1"/>
          </p:cNvCxnSpPr>
          <p:nvPr/>
        </p:nvCxnSpPr>
        <p:spPr>
          <a:xfrm>
            <a:off x="5903078" y="4969566"/>
            <a:ext cx="553008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27" idx="3"/>
            <a:endCxn id="71" idx="2"/>
          </p:cNvCxnSpPr>
          <p:nvPr/>
        </p:nvCxnSpPr>
        <p:spPr>
          <a:xfrm flipV="1">
            <a:off x="8416814" y="4969564"/>
            <a:ext cx="781826" cy="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70" idx="3"/>
            <a:endCxn id="71" idx="1"/>
          </p:cNvCxnSpPr>
          <p:nvPr/>
        </p:nvCxnSpPr>
        <p:spPr>
          <a:xfrm>
            <a:off x="8327472" y="3591403"/>
            <a:ext cx="1186784" cy="100284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ounded Rectangle 89"/>
          <p:cNvSpPr/>
          <p:nvPr/>
        </p:nvSpPr>
        <p:spPr>
          <a:xfrm>
            <a:off x="9298783" y="3288504"/>
            <a:ext cx="1960728" cy="726587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MICCAI registration points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1" name="Straight Arrow Connector 90"/>
          <p:cNvCxnSpPr>
            <a:stCxn id="71" idx="0"/>
            <a:endCxn id="90" idx="2"/>
          </p:cNvCxnSpPr>
          <p:nvPr/>
        </p:nvCxnSpPr>
        <p:spPr>
          <a:xfrm flipV="1">
            <a:off x="10276220" y="4015091"/>
            <a:ext cx="2927" cy="4236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643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09515" cy="1325563"/>
          </a:xfrm>
        </p:spPr>
        <p:txBody>
          <a:bodyPr/>
          <a:lstStyle/>
          <a:p>
            <a:r>
              <a:rPr lang="en-US" dirty="0" smtClean="0"/>
              <a:t>Point types</a:t>
            </a:r>
            <a:endParaRPr lang="en-US" dirty="0"/>
          </a:p>
        </p:txBody>
      </p:sp>
      <p:pic>
        <p:nvPicPr>
          <p:cNvPr id="3" name="LandmarksAnchorScalePoin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4404" r="24404"/>
          <a:stretch/>
        </p:blipFill>
        <p:spPr>
          <a:xfrm>
            <a:off x="7600306" y="512969"/>
            <a:ext cx="3798007" cy="59014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59256" y="1690688"/>
            <a:ext cx="60658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 smtClean="0">
                <a:solidFill>
                  <a:srgbClr val="FF1A01"/>
                </a:solidFill>
              </a:rPr>
              <a:t>Transverse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 smtClean="0">
                <a:solidFill>
                  <a:srgbClr val="56EAFC"/>
                </a:solidFill>
              </a:rPr>
              <a:t>Anchor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 smtClean="0">
                <a:solidFill>
                  <a:srgbClr val="2AC900"/>
                </a:solidFill>
              </a:rPr>
              <a:t>Scale point</a:t>
            </a:r>
            <a:endParaRPr lang="en-US" sz="6000" dirty="0">
              <a:solidFill>
                <a:srgbClr val="2AC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125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“Vertebral triplet”</a:t>
            </a:r>
            <a:endParaRPr lang="en-US" dirty="0"/>
          </a:p>
        </p:txBody>
      </p:sp>
      <p:pic>
        <p:nvPicPr>
          <p:cNvPr id="3" name="VertebralTriple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3306" r="23306"/>
          <a:stretch/>
        </p:blipFill>
        <p:spPr>
          <a:xfrm>
            <a:off x="6712805" y="879230"/>
            <a:ext cx="3705921" cy="552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891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101</Words>
  <Application>Microsoft Office PowerPoint</Application>
  <PresentationFormat>Widescreen</PresentationFormat>
  <Paragraphs>27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Deep learning network training</vt:lpstr>
      <vt:lpstr>Scale point prediction with NN</vt:lpstr>
      <vt:lpstr>Point types</vt:lpstr>
      <vt:lpstr>“Vertebral triplet”</vt:lpstr>
    </vt:vector>
  </TitlesOfParts>
  <Company>Queen's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overview</dc:title>
  <dc:creator>Benjamin Church</dc:creator>
  <cp:lastModifiedBy>Benjamin Church</cp:lastModifiedBy>
  <cp:revision>14</cp:revision>
  <dcterms:created xsi:type="dcterms:W3CDTF">2017-02-17T14:08:05Z</dcterms:created>
  <dcterms:modified xsi:type="dcterms:W3CDTF">2017-02-17T17:26:05Z</dcterms:modified>
</cp:coreProperties>
</file>

<file path=docProps/thumbnail.jpeg>
</file>